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1" r:id="rId4"/>
    <p:sldId id="266" r:id="rId5"/>
    <p:sldId id="276" r:id="rId6"/>
    <p:sldId id="272" r:id="rId7"/>
    <p:sldId id="274" r:id="rId8"/>
    <p:sldId id="273" r:id="rId9"/>
    <p:sldId id="275" r:id="rId10"/>
    <p:sldId id="263" r:id="rId11"/>
    <p:sldId id="262" r:id="rId12"/>
    <p:sldId id="259" r:id="rId13"/>
    <p:sldId id="260" r:id="rId14"/>
    <p:sldId id="277" r:id="rId15"/>
    <p:sldId id="261" r:id="rId16"/>
    <p:sldId id="278" r:id="rId17"/>
    <p:sldId id="268" r:id="rId18"/>
    <p:sldId id="270" r:id="rId19"/>
    <p:sldId id="269" r:id="rId20"/>
    <p:sldId id="264" r:id="rId21"/>
    <p:sldId id="265" r:id="rId22"/>
    <p:sldId id="279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 varScale="1">
        <p:scale>
          <a:sx n="104" d="100"/>
          <a:sy n="104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BBD07-D88C-D742-A4A1-5F61B9AD0F4B}" type="datetimeFigureOut">
              <a:rPr lang="en-US" smtClean="0"/>
              <a:t>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32C0E-731D-3A4F-A5B0-4DF08E32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2C0E-731D-3A4F-A5B0-4DF08E3257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AA7B-B540-D46B-FF32-A372FB502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494AF-B484-3F3F-09AF-AB84B05A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56479-49B1-1416-1F43-E489E764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4B0B4-2633-5CC0-F3A8-FBC25693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45BBE-6CF0-85F9-C784-A55352FE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0BCD-1025-3B98-E2E4-90EA7C23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C2BC6-6B18-0BCC-1E41-F2DDE70B2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004D7-2F85-E345-07D2-F193F74B5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059C5-4E94-844C-8943-7B25FCEC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3A48D-3935-A9BA-068E-7EBE6554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5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DE29C-A933-1451-40FC-DC427FF5A4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4E1AA-B82A-EDFF-BA0C-184840592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28A5D-E23D-6481-C290-4BBBDAFE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28F3-8C45-DD1F-8C5B-F693C6B3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66C47-FC34-FF5B-115E-DD5439FF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8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82442-2DD7-6F83-30E2-6B4E7CF6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67CEA-E73C-7D46-D1C4-A129D7326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3CCB7-EFC9-A0FF-BFB1-45E3C254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F904E-CB7B-C375-406A-E0D1B7AB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7CBFD-DD98-D547-732D-1563833D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0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4A9B-85DA-CB45-9CBC-9F2B8483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BAC77-24F4-CA4D-F1BE-5AB8BEF07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27A18-F60F-D7A4-F82C-844A12734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059C4-2E56-199B-3F74-BD017D6B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03EC-9B9C-A1A7-0F1E-C94F328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0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3577-16AD-1453-0A35-C0CEF23D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7D85E-2592-7C0E-E6D5-6ED502353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0F707-3156-0B9F-7C58-86A2507C1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787CD-0E7C-00B6-1749-0DE6D04B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034A2-E510-5875-848F-6C30E7254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7D20E-3510-9C09-8453-6C64DFF0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3F66-2B3E-0D98-465A-7F8A94BC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4395-4C77-7CAF-2D68-22AE751EA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4BDC0-8598-529E-E801-BA2536064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860AC-1438-5C8D-6ED7-3C601B003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2D7A5-913E-733E-87EF-9D1D51820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72083-3604-B599-BE90-8B6B647C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D8CA3-1283-FC40-02F5-875D06A1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B9444-2571-06F1-7E0D-18B599D3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8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6B36-7C5D-EBDB-3C6A-A1CCAC31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E50D6-B884-5D72-9EF8-AD93BE52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4A49F-DA51-BA27-A77A-EC67C5DD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9631A-0850-A002-90F9-2D60985D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1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17798E-960F-FD22-886B-239460B6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DAF9-94BA-7A10-0C74-9C3FD7A4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7DBFE-9E07-9A86-0BF4-ABCE4CD5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3977-EFB5-FA0F-D790-9AC518EE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C2B1-4A1F-F829-ECD7-0369CF3CD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F0C19-FE22-E9C2-0D54-EEA0CEE38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C9416-9FE6-99E9-6579-70E6E6356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59AA5-D46B-AC40-4CFD-CB455FE4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D33A5-71C5-204F-0FAC-431E3269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8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87EB-0C3E-F345-9287-E74DFA27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0F443-FD4F-8664-9DE1-1C35B3EC2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BDCD5-1B64-03BB-395D-77BE9661A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E4D18-AC1B-1C2D-E20C-9278635D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BCB3F-1200-F512-ABE5-627B2EDB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7D71F-B125-D15F-0D3F-1F1AED4C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8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4D7121-9F26-FB1C-3D75-E28EA289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0C695-F8D3-2A32-8A01-C36741D41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5B4FE-B97E-3542-C97A-27A2CCB30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2B80D-5D95-ED44-8EEF-64732746297C}" type="datetimeFigureOut">
              <a:rPr lang="en-US" smtClean="0"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34DE-A87D-BDDD-3038-C0A221267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2EC8E-47D8-5F45-EA3B-58654DA81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6707-DC15-2246-8430-1D24FD7E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3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fwshq/14070423001/in/photostream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flickr.com/photos/dagberg/49274773881/" TargetMode="External"/><Relationship Id="rId7" Type="http://schemas.openxmlformats.org/officeDocument/2006/relationships/hyperlink" Target="https://www.flickr.com/photos/dfaulder/32222635250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hyperlink" Target="https://www.flickr.com/photos/usfwsnortheast/8578569206" TargetMode="Externa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ora.unm.edu/node/212" TargetMode="External"/><Relationship Id="rId3" Type="http://schemas.microsoft.com/office/2007/relationships/hdphoto" Target="../media/hdphoto2.wdp"/><Relationship Id="rId7" Type="http://schemas.openxmlformats.org/officeDocument/2006/relationships/hyperlink" Target="https://sora.unm.edu/node/21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ra.unm.edu/node/210" TargetMode="External"/><Relationship Id="rId5" Type="http://schemas.openxmlformats.org/officeDocument/2006/relationships/hyperlink" Target="https://netapp.audubon.org/CBCObservation/CurrentYear/ResultsByCount.aspx" TargetMode="External"/><Relationship Id="rId4" Type="http://schemas.openxmlformats.org/officeDocument/2006/relationships/hyperlink" Target="https://www.audubon.org/conservation/where-have-all-birds-gon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audubon.org/community-science/christmas-bird-count/where-have-all-birds-gon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audubon.org/community-science/christmas-bird-count/where-have-all-birds-gon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netapp.audubon.org/CBCObservation/CurrentYear/ResultsByCount.asp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atts_photos/28012330947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vimeo.com/7143205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mailto:llarson2@mac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23505652@N03/426815854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llarson/Library/Group%20Containers/UBF8T346G9.ms/WebArchiveCopyPasteTempFiles/com.microsoft.Word/68889546-7a22-4673-9e76-b4fc623e7f3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llarson/Library/Group%20Containers/UBF8T346G9.ms/WebArchiveCopyPasteTempFiles/com.microsoft.Word/db224a28-04c9-47f1-b8ab-db2cc53475f4" TargetMode="External"/><Relationship Id="rId5" Type="http://schemas.openxmlformats.org/officeDocument/2006/relationships/image" Target="../media/image10.png"/><Relationship Id="rId4" Type="http://schemas.openxmlformats.org/officeDocument/2006/relationships/image" Target="file:////Users/llarson/Library/Group%20Containers/UBF8T346G9.ms/WebArchiveCopyPasteTempFiles/com.microsoft.Word/5ca46a1f-4e60-46f4-bc13-a6f7ed0b11d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lra.org/MLBirders/" TargetMode="External"/><Relationship Id="rId2" Type="http://schemas.openxmlformats.org/officeDocument/2006/relationships/hyperlink" Target="https://mlra.org/MLBirders/category/cens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mlra.org/MLBirders/winter-census-summary/" TargetMode="External"/><Relationship Id="rId4" Type="http://schemas.openxmlformats.org/officeDocument/2006/relationships/hyperlink" Target="https://mlra.org/MLBirders/medford-leas-annual-census-1989-2012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415B-BFE0-FF20-29E3-E1FDCBE03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0714"/>
            <a:ext cx="9144000" cy="1200423"/>
          </a:xfrm>
        </p:spPr>
        <p:txBody>
          <a:bodyPr/>
          <a:lstStyle/>
          <a:p>
            <a:r>
              <a:rPr lang="en-US" dirty="0"/>
              <a:t>Winter Bird Counting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6644A-8774-336B-B516-143A1B661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0170" y="3363901"/>
            <a:ext cx="5791200" cy="2420391"/>
          </a:xfrm>
        </p:spPr>
        <p:txBody>
          <a:bodyPr/>
          <a:lstStyle/>
          <a:p>
            <a:pPr algn="l"/>
            <a:r>
              <a:rPr lang="en-US" dirty="0"/>
              <a:t>Medford Leas and Beyond</a:t>
            </a:r>
          </a:p>
          <a:p>
            <a:pPr algn="l"/>
            <a:r>
              <a:rPr lang="en-US" sz="2000" dirty="0"/>
              <a:t>January 7, 2025</a:t>
            </a:r>
          </a:p>
          <a:p>
            <a:pPr algn="l"/>
            <a:endParaRPr lang="en-US" dirty="0"/>
          </a:p>
          <a:p>
            <a:pPr algn="l"/>
            <a:r>
              <a:rPr lang="en-US" sz="2000" dirty="0"/>
              <a:t>Laurie Larson</a:t>
            </a:r>
            <a:endParaRPr lang="en-US" dirty="0"/>
          </a:p>
          <a:p>
            <a:pPr algn="l"/>
            <a:r>
              <a:rPr lang="en-US" dirty="0"/>
              <a:t>Medford Leas Birders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B92CB-CF26-D48E-C7C3-F22544AA2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994" y="2265184"/>
            <a:ext cx="2373836" cy="35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4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FE7187-984B-4CFE-3A01-8AA1E0E80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91" y="797578"/>
            <a:ext cx="5392883" cy="5938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885F8-3B8F-3E0A-2983-4CD05049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207" y="0"/>
            <a:ext cx="590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06965-76D4-53F0-CAB3-76BBB939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91" y="365125"/>
            <a:ext cx="10515600" cy="1325563"/>
          </a:xfrm>
        </p:spPr>
        <p:txBody>
          <a:bodyPr/>
          <a:lstStyle/>
          <a:p>
            <a:r>
              <a:rPr lang="en-US" dirty="0"/>
              <a:t>New Jersey Christmas Counts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E53B-CEB9-C63A-028C-CFCB64EE1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91" y="2954083"/>
            <a:ext cx="10659363" cy="35387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Princeton has the oldest NJ count -- 1904</a:t>
            </a:r>
          </a:p>
          <a:p>
            <a:pPr marL="0" indent="0">
              <a:buNone/>
            </a:pPr>
            <a:r>
              <a:rPr lang="en-US" dirty="0"/>
              <a:t>Cape May has the highest bird </a:t>
            </a:r>
          </a:p>
          <a:p>
            <a:pPr marL="0" indent="0">
              <a:buNone/>
            </a:pPr>
            <a:r>
              <a:rPr lang="en-US" dirty="0"/>
              <a:t>        and participant numbers</a:t>
            </a:r>
          </a:p>
          <a:p>
            <a:pPr marL="0" indent="0">
              <a:buNone/>
            </a:pPr>
            <a:r>
              <a:rPr lang="en-US" dirty="0"/>
              <a:t>Many clubs and Audubon chapters </a:t>
            </a:r>
          </a:p>
          <a:p>
            <a:pPr marL="0" indent="0">
              <a:buNone/>
            </a:pPr>
            <a:r>
              <a:rPr lang="en-US" dirty="0"/>
              <a:t>        sponsor counts</a:t>
            </a:r>
          </a:p>
          <a:p>
            <a:pPr marL="0" indent="0">
              <a:buNone/>
            </a:pPr>
            <a:r>
              <a:rPr lang="en-US" dirty="0"/>
              <a:t>Maps:  https://</a:t>
            </a:r>
            <a:r>
              <a:rPr lang="en-US" dirty="0" err="1"/>
              <a:t>gis.audubon.org</a:t>
            </a:r>
            <a:r>
              <a:rPr lang="en-US" dirty="0"/>
              <a:t>/</a:t>
            </a:r>
            <a:r>
              <a:rPr lang="en-US" dirty="0" err="1"/>
              <a:t>christmasbirdcount</a:t>
            </a:r>
            <a:r>
              <a:rPr lang="en-US" dirty="0"/>
              <a:t>/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Narrative summary for last year, by Bill Boyle:</a:t>
            </a:r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www.audubon.org</a:t>
            </a:r>
            <a:r>
              <a:rPr lang="en-US" dirty="0"/>
              <a:t>/news/124th-christmas-bird-count-new-jersey-and-pennsylvania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4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989FA-D061-A649-64A1-FA955FFB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Moorestown CBC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1E21F-A71A-CA0D-010F-BDD8B4FA4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28" y="1502097"/>
            <a:ext cx="11294076" cy="3512494"/>
          </a:xfrm>
        </p:spPr>
        <p:txBody>
          <a:bodyPr>
            <a:normAutofit/>
          </a:bodyPr>
          <a:lstStyle/>
          <a:p>
            <a:r>
              <a:rPr lang="en-US" dirty="0"/>
              <a:t>This was one of the earliest counts, conducted 1901-1934, then resumed 1993 </a:t>
            </a:r>
          </a:p>
          <a:p>
            <a:r>
              <a:rPr lang="en-US" dirty="0"/>
              <a:t>There was no Moorestown CBC when Wayne Marshall began the Medford Leas winter census. I think that as a participant in the Cape May count for 60 years, he wanted to continue his tradition after he moved to Medford Leas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2BEFF-6D26-7800-A0EA-4580FF2CF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935" y="4826000"/>
            <a:ext cx="6159500" cy="2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6AB50E-B75C-C000-2657-FE0636A3C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0682" y="5817286"/>
            <a:ext cx="681990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BD93B-57A8-463E-11A6-0B420D900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0107" y="4826000"/>
            <a:ext cx="7156107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0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196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C353-1BCC-60AB-472B-550EDE0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Princeton CBC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6058E-9E8C-E13A-FFAD-5FEC5E9D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132" y="4235788"/>
            <a:ext cx="10515600" cy="2479805"/>
          </a:xfrm>
        </p:spPr>
        <p:txBody>
          <a:bodyPr/>
          <a:lstStyle/>
          <a:p>
            <a:r>
              <a:rPr lang="en-US" dirty="0"/>
              <a:t>Began in 1901</a:t>
            </a:r>
          </a:p>
          <a:p>
            <a:r>
              <a:rPr lang="en-US" dirty="0"/>
              <a:t>4 Compilers: Charles Rogers 1904-1963, Ray </a:t>
            </a:r>
            <a:r>
              <a:rPr lang="en-US" dirty="0" err="1"/>
              <a:t>Blicharz</a:t>
            </a:r>
            <a:r>
              <a:rPr lang="en-US" dirty="0"/>
              <a:t> 1963-1995, Laurie Larson 1996-2012, Brad Merritt 2013 to date</a:t>
            </a:r>
          </a:p>
          <a:p>
            <a:r>
              <a:rPr lang="en-US" dirty="0"/>
              <a:t>Tom Southerland, 95, remember Rogers, and walked his route with him in the 1960s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D86B7-486C-0D18-AD06-F6EDE3A0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737" y="259148"/>
            <a:ext cx="2890101" cy="3334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A7F6B-ABF8-4278-691B-9B8F413EC7B9}"/>
              </a:ext>
            </a:extLst>
          </p:cNvPr>
          <p:cNvSpPr txBox="1"/>
          <p:nvPr/>
        </p:nvSpPr>
        <p:spPr>
          <a:xfrm>
            <a:off x="9156357" y="3593235"/>
            <a:ext cx="2730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Charles Rogers,  1888 - 1977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F1094C-0D4D-2E66-EA12-6A0E49387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31" y="2095499"/>
            <a:ext cx="6489700" cy="14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03A6-2CC6-2EB3-E0A0-9BA58794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Princeton CBC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F35A-BDCB-4C52-C72C-963B05DE9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3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Changes over time</a:t>
            </a:r>
          </a:p>
          <a:p>
            <a:r>
              <a:rPr lang="en-US" sz="2000" dirty="0"/>
              <a:t>Increasing: Pileated Woodpecker, Carolina Wren, Raven, Bluebird</a:t>
            </a:r>
          </a:p>
          <a:p>
            <a:r>
              <a:rPr lang="en-US" sz="2000" dirty="0"/>
              <a:t>Decreasing: Owls, Raptors, Ruffed Grouse, Pheasant, Crows, </a:t>
            </a:r>
          </a:p>
          <a:p>
            <a:pPr marL="0" indent="0">
              <a:buNone/>
            </a:pPr>
            <a:r>
              <a:rPr lang="en-US" sz="2000" dirty="0"/>
              <a:t>     Blackbirds, winter finches, and many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EFE88-E617-E192-9E6A-A0F9DDAF7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06608" y="2955645"/>
            <a:ext cx="4547192" cy="3037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441F9F-779B-5CEA-A45D-E87E8A7BD095}"/>
              </a:ext>
            </a:extLst>
          </p:cNvPr>
          <p:cNvSpPr txBox="1"/>
          <p:nvPr/>
        </p:nvSpPr>
        <p:spPr>
          <a:xfrm>
            <a:off x="7671533" y="6091881"/>
            <a:ext cx="2817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Black-throated Gray Warbler, 1981</a:t>
            </a:r>
          </a:p>
        </p:txBody>
      </p:sp>
    </p:spTree>
    <p:extLst>
      <p:ext uri="{BB962C8B-B14F-4D97-AF65-F5344CB8AC3E}">
        <p14:creationId xmlns:p14="http://schemas.microsoft.com/office/powerpoint/2010/main" val="307767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6AC8B0-DF13-1234-C658-5A41D07B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535" y="0"/>
            <a:ext cx="69954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ADF12-97E7-046A-AE76-2DA41F9A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Bronx-Westchester CBC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E4076-6C02-CF63-BBD5-0E463E246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Founded 1924 </a:t>
            </a:r>
          </a:p>
          <a:p>
            <a:r>
              <a:rPr lang="en-US" dirty="0"/>
              <a:t>Bronx County Bird Club </a:t>
            </a:r>
          </a:p>
          <a:p>
            <a:r>
              <a:rPr lang="en-US" dirty="0"/>
              <a:t>Hudson River Audubon</a:t>
            </a:r>
          </a:p>
          <a:p>
            <a:r>
              <a:rPr lang="en-US" dirty="0"/>
              <a:t>https://</a:t>
            </a:r>
            <a:r>
              <a:rPr lang="en-US" dirty="0" err="1"/>
              <a:t>www.hras.org</a:t>
            </a:r>
            <a:r>
              <a:rPr lang="en-US" dirty="0"/>
              <a:t>/</a:t>
            </a:r>
            <a:r>
              <a:rPr lang="en-US" dirty="0" err="1"/>
              <a:t>bronx</a:t>
            </a:r>
            <a:r>
              <a:rPr lang="en-US" dirty="0"/>
              <a:t>-</a:t>
            </a:r>
            <a:r>
              <a:rPr lang="en-US" dirty="0" err="1"/>
              <a:t>westchester</a:t>
            </a:r>
            <a:r>
              <a:rPr lang="en-US" dirty="0"/>
              <a:t>-count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F1ADA-D97D-ED53-5185-F135A686E0AB}"/>
              </a:ext>
            </a:extLst>
          </p:cNvPr>
          <p:cNvSpPr txBox="1"/>
          <p:nvPr/>
        </p:nvSpPr>
        <p:spPr>
          <a:xfrm>
            <a:off x="390978" y="5253633"/>
            <a:ext cx="4374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Bronx-Westchester Christmas Bird Count</a:t>
            </a:r>
          </a:p>
          <a:p>
            <a:r>
              <a:rPr lang="en-US" dirty="0"/>
              <a:t>has been taking place since the </a:t>
            </a:r>
          </a:p>
          <a:p>
            <a:r>
              <a:rPr lang="en-US" dirty="0"/>
              <a:t>Bronx County Bird Club started it in 1924. </a:t>
            </a:r>
          </a:p>
        </p:txBody>
      </p:sp>
    </p:spTree>
    <p:extLst>
      <p:ext uri="{BB962C8B-B14F-4D97-AF65-F5344CB8AC3E}">
        <p14:creationId xmlns:p14="http://schemas.microsoft.com/office/powerpoint/2010/main" val="3846672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FC81-9608-CBDE-F0C0-22BD94114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Downeast</a:t>
            </a:r>
            <a:r>
              <a:rPr lang="en-US" dirty="0"/>
              <a:t> Maine CBCs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71DF-0998-2A16-9C34-261189455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Machiasport</a:t>
            </a:r>
            <a:r>
              <a:rPr lang="en-US" sz="2000" dirty="0"/>
              <a:t>, </a:t>
            </a:r>
            <a:r>
              <a:rPr lang="en-US" sz="2000" dirty="0" err="1"/>
              <a:t>Jonesport</a:t>
            </a:r>
            <a:r>
              <a:rPr lang="en-US" sz="2000" dirty="0"/>
              <a:t>, Eastport/Campobello</a:t>
            </a:r>
          </a:p>
          <a:p>
            <a:r>
              <a:rPr lang="en-US" sz="2000" dirty="0" err="1"/>
              <a:t>Alcids</a:t>
            </a:r>
            <a:r>
              <a:rPr lang="en-US" sz="2000" dirty="0"/>
              <a:t>, gulls, seabirds</a:t>
            </a:r>
          </a:p>
          <a:p>
            <a:r>
              <a:rPr lang="en-US" sz="2000" dirty="0"/>
              <a:t>Winter finches, boreal forest birds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B414E4-97D5-19DB-8802-C76946B82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65239" y="365125"/>
            <a:ext cx="3813667" cy="3394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0291B1-F973-D2EF-E552-00626FB6D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49406" y="3429000"/>
            <a:ext cx="3689573" cy="25798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4AF593-A739-1077-B0C9-A375E61DE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65239" y="3883488"/>
            <a:ext cx="3162300" cy="210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1A0256-FD44-C8C3-2B6F-0096A9B7B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65" y="3429000"/>
            <a:ext cx="3271527" cy="25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61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92E2-55D1-B447-1C66-31D3769B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37FAD-4210-EEF4-03A5-D12ADF09C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5552" y="3237495"/>
            <a:ext cx="6378146" cy="3428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2DB27-60B4-C171-BBDE-6B5F035EA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139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You can see data for any count on the Audubon Website:</a:t>
            </a:r>
          </a:p>
          <a:p>
            <a:r>
              <a:rPr lang="en-US" sz="2200" dirty="0">
                <a:hlinkClick r:id="rId4"/>
              </a:rPr>
              <a:t>https://www.audubon.org/conservation/where-have-all-birds-gone</a:t>
            </a:r>
            <a:endParaRPr lang="en-US" sz="2200" dirty="0"/>
          </a:p>
          <a:p>
            <a:r>
              <a:rPr lang="en-US" sz="2200" dirty="0">
                <a:hlinkClick r:id="rId5"/>
              </a:rPr>
              <a:t>https://netapp.audubon.org/CBCObservation/CurrentYear/ResultsByCount.aspx</a:t>
            </a:r>
            <a:endParaRPr lang="en-US" sz="2200" dirty="0"/>
          </a:p>
          <a:p>
            <a:endParaRPr lang="en-US" dirty="0"/>
          </a:p>
          <a:p>
            <a:r>
              <a:rPr lang="en-US" dirty="0"/>
              <a:t>Original journals may be found in a large library: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Bird Lore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	</a:t>
            </a:r>
            <a:r>
              <a:rPr lang="en-US" sz="2200" u="sng" dirty="0">
                <a:solidFill>
                  <a:schemeClr val="accent1"/>
                </a:solidFill>
              </a:rPr>
              <a:t>1899-1940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American Birds  </a:t>
            </a:r>
          </a:p>
          <a:p>
            <a:pPr marL="914400" lvl="2" indent="0">
              <a:buNone/>
            </a:pPr>
            <a:r>
              <a:rPr lang="en-US" sz="2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1940-1994</a:t>
            </a:r>
            <a:endParaRPr lang="en-US" sz="22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National Audubon Society Field Notes </a:t>
            </a:r>
          </a:p>
          <a:p>
            <a:pPr marL="914400" lvl="2" indent="0">
              <a:buNone/>
            </a:pPr>
            <a:r>
              <a:rPr lang="en-US" sz="22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1994-1998</a:t>
            </a:r>
            <a:endParaRPr lang="en-US" sz="22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North American Birds </a:t>
            </a:r>
          </a:p>
          <a:p>
            <a:pPr marL="914400" lvl="2" indent="0">
              <a:buNone/>
            </a:pPr>
            <a:r>
              <a:rPr lang="en-US" sz="22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1999-2008</a:t>
            </a:r>
            <a:endParaRPr lang="en-US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22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3C33-A3EC-4EB5-403D-56590FCE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EFAA1-5A8A-F0C2-F871-8317A76C9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476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https://www.audubon.org/community-science/christmas-bird-count/where-have-all-birds-gone</a:t>
            </a:r>
            <a:endParaRPr lang="en-US" sz="1800" dirty="0"/>
          </a:p>
          <a:p>
            <a:r>
              <a:rPr lang="en-US" sz="1800" dirty="0"/>
              <a:t>Example: American Crow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F67CC-985B-95C2-1D33-624199B8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82" y="1798893"/>
            <a:ext cx="6566338" cy="46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87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D1E4-EA11-4F1D-475A-91282807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7ADB-DA71-6EAA-6230-44A27727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84253-EEC3-EB3D-4A40-E55FD386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476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https://www.audubon.org/community-science/christmas-bird-count/where-have-all-birds-gone</a:t>
            </a:r>
            <a:endParaRPr lang="en-US" sz="1800" dirty="0"/>
          </a:p>
          <a:p>
            <a:r>
              <a:rPr lang="en-US" sz="1800" dirty="0"/>
              <a:t>Example: Short-eared Owl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E055C-CCF4-B12E-DACF-C07C6B81A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049" y="1858223"/>
            <a:ext cx="6660930" cy="46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7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E443-21A6-8302-F7D9-3FC06169D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86" y="254288"/>
            <a:ext cx="10515600" cy="954402"/>
          </a:xfrm>
        </p:spPr>
        <p:txBody>
          <a:bodyPr/>
          <a:lstStyle/>
          <a:p>
            <a:r>
              <a:rPr lang="en-US" dirty="0"/>
              <a:t>Viewing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9DF6D-A1B3-576B-91E7-AB98FB785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586" y="1011593"/>
            <a:ext cx="10515600" cy="4351338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https://netapp.audubon.org/CBCObservation/CurrentYear/ResultsByCount.aspx</a:t>
            </a:r>
            <a:endParaRPr lang="en-US" sz="2400" dirty="0"/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r>
              <a:rPr lang="en-US" sz="2000" dirty="0"/>
              <a:t>	Example:</a:t>
            </a:r>
          </a:p>
          <a:p>
            <a:pPr marL="0" indent="0">
              <a:buNone/>
            </a:pPr>
            <a:r>
              <a:rPr lang="en-US" sz="2000" dirty="0"/>
              <a:t>	Moorestown,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C34CC-3EAB-B4A6-9E82-4CDEE5B5F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186" y="1397000"/>
            <a:ext cx="6858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2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D360-2C6C-EE15-39A0-AC069294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Bird Counts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7DA8-A64F-4A50-F81B-973CBFEA8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Medford Leas Winter census</a:t>
            </a:r>
          </a:p>
          <a:p>
            <a:pPr marL="0" indent="0">
              <a:buNone/>
            </a:pPr>
            <a:r>
              <a:rPr lang="en-US" dirty="0"/>
              <a:t>2. National Audubon Christmas bird count</a:t>
            </a:r>
          </a:p>
          <a:p>
            <a:pPr marL="0" indent="0">
              <a:buNone/>
            </a:pPr>
            <a:r>
              <a:rPr lang="en-US" dirty="0"/>
              <a:t>3. Other winter bird counts in New Jersey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r>
              <a:rPr lang="en-US" dirty="0"/>
              <a:t>4. Short video, time permitting:  a citizen scientist</a:t>
            </a:r>
          </a:p>
          <a:p>
            <a:pPr marL="0" indent="0">
              <a:buNone/>
            </a:pPr>
            <a:r>
              <a:rPr lang="en-US" dirty="0"/>
              <a:t>5. Questions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FCD9E-9B41-129B-4FA0-F038248F3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498" y="4160345"/>
            <a:ext cx="18923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8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DDC9-E378-49CF-850F-3D6B9E0B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Christmas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6F916-81CC-FA0E-A0D5-C8B86A11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5" y="1923062"/>
            <a:ext cx="10874115" cy="4351338"/>
          </a:xfrm>
        </p:spPr>
        <p:txBody>
          <a:bodyPr/>
          <a:lstStyle/>
          <a:p>
            <a:r>
              <a:rPr lang="en-US" dirty="0"/>
              <a:t>Longest running Citizen Science project </a:t>
            </a:r>
          </a:p>
          <a:p>
            <a:r>
              <a:rPr lang="en-US" dirty="0"/>
              <a:t>One of the largest biological data sets</a:t>
            </a:r>
          </a:p>
          <a:p>
            <a:r>
              <a:rPr lang="en-US" dirty="0"/>
              <a:t>Other values include:</a:t>
            </a:r>
          </a:p>
          <a:p>
            <a:pPr lvl="1"/>
            <a:r>
              <a:rPr lang="en-US" dirty="0"/>
              <a:t>Strong traditions, community among birders</a:t>
            </a:r>
          </a:p>
          <a:p>
            <a:pPr lvl="1"/>
            <a:r>
              <a:rPr lang="en-US" dirty="0"/>
              <a:t>Education of public about birds and conservation</a:t>
            </a:r>
          </a:p>
          <a:p>
            <a:pPr lvl="1"/>
            <a:r>
              <a:rPr lang="en-US" dirty="0"/>
              <a:t>Conservation data that can help preserve birds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EE231-D66F-8BB1-E229-357799F4C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50858" y="1199164"/>
            <a:ext cx="4385634" cy="44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20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495DD-E271-0E03-A66F-F86E8147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5F531-14CE-9E91-B331-7C7D1EE24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Chandler Robbins,  “Chan”  (1918-2017)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sz="1800" dirty="0"/>
              <a:t>Wrote the “Golden Guide” </a:t>
            </a:r>
          </a:p>
          <a:p>
            <a:pPr marL="0" indent="0">
              <a:buNone/>
            </a:pPr>
            <a:r>
              <a:rPr lang="en-US" sz="1800" dirty="0"/>
              <a:t>   Biologist with US FWS</a:t>
            </a:r>
          </a:p>
          <a:p>
            <a:pPr marL="0" indent="0">
              <a:buNone/>
            </a:pPr>
            <a:r>
              <a:rPr lang="en-US" sz="1800" dirty="0"/>
              <a:t>   Founded Breeding Bird Survey, Breeding Bird Atlas,  </a:t>
            </a:r>
          </a:p>
          <a:p>
            <a:pPr marL="0" indent="0">
              <a:buNone/>
            </a:pPr>
            <a:r>
              <a:rPr lang="en-US" sz="1800" dirty="0"/>
              <a:t>      Bird Banding Lab</a:t>
            </a:r>
          </a:p>
          <a:p>
            <a:pPr marL="0" indent="0">
              <a:buNone/>
            </a:pPr>
            <a:r>
              <a:rPr lang="en-US" sz="1800" dirty="0"/>
              <a:t>   A longtime Christmas Count participant:</a:t>
            </a:r>
          </a:p>
          <a:p>
            <a:pPr marL="0" indent="0">
              <a:buNone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“Audubon's Christmas Bird Count told by Chan Robbins” from Audubon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        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2"/>
              </a:rPr>
              <a:t>https://vimeo.com/71432056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/>
              <a:t>   https://</a:t>
            </a:r>
            <a:r>
              <a:rPr lang="en-US" sz="1800" dirty="0" err="1"/>
              <a:t>www.youtube.com</a:t>
            </a:r>
            <a:r>
              <a:rPr lang="en-US" sz="1800" dirty="0"/>
              <a:t>/</a:t>
            </a:r>
            <a:r>
              <a:rPr lang="en-US" sz="1800" dirty="0" err="1"/>
              <a:t>watch?v</a:t>
            </a:r>
            <a:r>
              <a:rPr lang="en-US" sz="1800" dirty="0"/>
              <a:t>=vFQJcCWj6O0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DAC85-AF48-C710-E2A2-89B543B8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266700"/>
            <a:ext cx="378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92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F9A2-4288-1447-359C-932CD7CB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tell....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EE347-E929-B51F-1E51-6A7851E8B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Have you ever been on a winter census or Christmas Bird Count?</a:t>
            </a:r>
          </a:p>
          <a:p>
            <a:pPr marL="0" indent="0">
              <a:buNone/>
            </a:pPr>
            <a:r>
              <a:rPr lang="en-US" dirty="0"/>
              <a:t>Did you know Wayne Marshall?</a:t>
            </a:r>
          </a:p>
          <a:p>
            <a:pPr marL="0" indent="0">
              <a:buNone/>
            </a:pPr>
            <a:r>
              <a:rPr lang="en-US" dirty="0"/>
              <a:t>Are you a count compiler? </a:t>
            </a:r>
          </a:p>
          <a:p>
            <a:pPr marL="0" indent="0">
              <a:buNone/>
            </a:pPr>
            <a:r>
              <a:rPr lang="en-US" dirty="0"/>
              <a:t>What’s your favorite winter </a:t>
            </a:r>
          </a:p>
          <a:p>
            <a:pPr marL="0" indent="0">
              <a:buNone/>
            </a:pPr>
            <a:r>
              <a:rPr lang="en-US" dirty="0"/>
              <a:t>   birding  story?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9A5F7-4F29-BEA3-3072-075548C9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45731"/>
            <a:ext cx="5735481" cy="39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50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84B3-C810-9A22-DAEA-6C3575F7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989A8-B6FF-2973-9AC2-80D10FC69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200" dirty="0"/>
              <a:t>Get in touch: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llarson2@mac.com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67 Woodside</a:t>
            </a:r>
          </a:p>
          <a:p>
            <a:pPr marL="0" indent="0">
              <a:buNone/>
            </a:pPr>
            <a:r>
              <a:rPr lang="en-US" sz="2000" dirty="0"/>
              <a:t>609-647-2473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Many thanks to Robert Koch for use of his photos, </a:t>
            </a:r>
          </a:p>
          <a:p>
            <a:pPr marL="0" indent="0">
              <a:buNone/>
            </a:pPr>
            <a:r>
              <a:rPr lang="en-US" sz="1800" dirty="0"/>
              <a:t>and to Ann Campbell for teaching me WordPress.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30952-1EF1-244F-C102-0C1588691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2714" y="2784433"/>
            <a:ext cx="3741086" cy="33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16E23-43D7-AF41-7113-519A52DE8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258F-2F1E-A935-705F-F4C1FF1CA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Bird Counts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78EAE-DFED-FB3B-B49E-DEADEBF3A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246" y="4951433"/>
            <a:ext cx="5802251" cy="1252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242FD-D8FE-5E54-8000-C0AC7A341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961" y="3463258"/>
            <a:ext cx="2066575" cy="2731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CD0EDD-2614-7A0D-FAA2-9397B3A6E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483" y="715689"/>
            <a:ext cx="3464095" cy="273115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125742-EE48-B21B-FBED-B1CC1560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19</a:t>
            </a:r>
            <a:r>
              <a:rPr lang="en-US" baseline="30000" dirty="0">
                <a:solidFill>
                  <a:srgbClr val="000000"/>
                </a:solidFill>
              </a:rPr>
              <a:t>th</a:t>
            </a:r>
            <a:r>
              <a:rPr lang="en-US" dirty="0">
                <a:solidFill>
                  <a:srgbClr val="000000"/>
                </a:solidFill>
              </a:rPr>
              <a:t> Century Bird Conservation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“Audubon movement”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to save birds from use on hats, and as targets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Watching through binoculars, not guns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Counting birds as a worthwhile activity in itself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Winter (only resident birds) as a baseline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84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A461-1B5A-FC1F-0EB1-5D42C4BF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92" y="694176"/>
            <a:ext cx="6780949" cy="819311"/>
          </a:xfrm>
        </p:spPr>
        <p:txBody>
          <a:bodyPr/>
          <a:lstStyle/>
          <a:p>
            <a:r>
              <a:rPr lang="en-US" dirty="0"/>
              <a:t>Medford Leas Winter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B0F8-6995-833C-6963-23171CCA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896" y="4393323"/>
            <a:ext cx="9934903" cy="13583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Medford census was started in 1988 or 1989 by Wayne, Bill, and Gertrude Marshall; the Lumberton census began in 2000.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409B0-5B59-5E0B-2885-1CE09893F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14" y="728447"/>
            <a:ext cx="3592286" cy="236159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954E667-4810-BAC2-2AB1-12D3AEDD1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123" y="46035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9">
            <a:extLst>
              <a:ext uri="{FF2B5EF4-FFF2-40B4-BE49-F238E27FC236}">
                <a16:creationId xmlns:a16="http://schemas.microsoft.com/office/drawing/2014/main" id="{AC9C38C5-1C97-704A-FBA1-C61DE6A12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32" y="2109514"/>
            <a:ext cx="32766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D816B6-D6A5-1143-CD45-F617EA1725A4}"/>
              </a:ext>
            </a:extLst>
          </p:cNvPr>
          <p:cNvSpPr txBox="1"/>
          <p:nvPr/>
        </p:nvSpPr>
        <p:spPr>
          <a:xfrm>
            <a:off x="2252467" y="4106612"/>
            <a:ext cx="228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Medford Leas Life, Feb. 1989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77DBF49-6818-F926-8A5E-957FCC51D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54" y="21095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6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0B047-9298-A605-76B0-7E869FCD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3" y="514385"/>
            <a:ext cx="4203584" cy="1325563"/>
          </a:xfrm>
        </p:spPr>
        <p:txBody>
          <a:bodyPr/>
          <a:lstStyle/>
          <a:p>
            <a:r>
              <a:rPr lang="en-US" dirty="0"/>
              <a:t>Wayne Marshall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B3E34D-F8D9-FDD6-A546-AB1BCB2EC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8547" y="1409665"/>
            <a:ext cx="4203584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A9CE6D-4C3A-93E6-2681-7B9D95462A7B}"/>
              </a:ext>
            </a:extLst>
          </p:cNvPr>
          <p:cNvSpPr txBox="1"/>
          <p:nvPr/>
        </p:nvSpPr>
        <p:spPr>
          <a:xfrm>
            <a:off x="7930055" y="5872801"/>
            <a:ext cx="3184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Published by Philadelphia Inquirer/Philadelphia Daily News on May 9, 2004.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0B8EB00-0530-30E9-C2AA-2612F5EC5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91" y="14399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30">
            <a:extLst>
              <a:ext uri="{FF2B5EF4-FFF2-40B4-BE49-F238E27FC236}">
                <a16:creationId xmlns:a16="http://schemas.microsoft.com/office/drawing/2014/main" id="{302179FC-67FB-FD79-F012-4640503A5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86" y="1760264"/>
            <a:ext cx="36449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DE463F-A601-7809-330C-C5A5C7512CF2}"/>
              </a:ext>
            </a:extLst>
          </p:cNvPr>
          <p:cNvSpPr txBox="1"/>
          <p:nvPr/>
        </p:nvSpPr>
        <p:spPr>
          <a:xfrm>
            <a:off x="1344987" y="4904807"/>
            <a:ext cx="1981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Medford Leas Life, Feb. 1990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70D9193-B233-6079-C09F-5837CA80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36" y="2173134"/>
            <a:ext cx="22479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5DB728-0BC3-B91E-78BF-611B54ABA702}"/>
              </a:ext>
            </a:extLst>
          </p:cNvPr>
          <p:cNvSpPr txBox="1"/>
          <p:nvPr/>
        </p:nvSpPr>
        <p:spPr>
          <a:xfrm>
            <a:off x="4672389" y="4431068"/>
            <a:ext cx="195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Wayne Marshall (right)</a:t>
            </a:r>
          </a:p>
          <a:p>
            <a:pPr algn="ctr"/>
            <a:r>
              <a:rPr lang="en-US" sz="1200" dirty="0"/>
              <a:t>Celebrating the New Year --</a:t>
            </a:r>
          </a:p>
          <a:p>
            <a:pPr algn="ctr"/>
            <a:r>
              <a:rPr lang="en-US" sz="1200" dirty="0"/>
              <a:t>Medford Leas Life, Jan. 2000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E65BA-FE0A-89DC-21AB-C42531AAA94A}"/>
              </a:ext>
            </a:extLst>
          </p:cNvPr>
          <p:cNvSpPr txBox="1"/>
          <p:nvPr/>
        </p:nvSpPr>
        <p:spPr>
          <a:xfrm>
            <a:off x="852293" y="5761003"/>
            <a:ext cx="577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Marshall owned copy #101 of Witmer Stone’s </a:t>
            </a:r>
            <a:r>
              <a:rPr lang="en-US" sz="1200" i="1" dirty="0"/>
              <a:t>Bird Studies at Old Cape May,</a:t>
            </a:r>
            <a:r>
              <a:rPr lang="en-US" sz="1200" dirty="0"/>
              <a:t> </a:t>
            </a:r>
          </a:p>
          <a:p>
            <a:r>
              <a:rPr lang="en-US" sz="1200" dirty="0"/>
              <a:t>according to the register on the DVOC web site. It was inscribed by the author. </a:t>
            </a:r>
          </a:p>
          <a:p>
            <a:r>
              <a:rPr lang="en-US" sz="1200" dirty="0"/>
              <a:t>“Given to Edward Wayne Marshall, Jr. M.D by Stone and signed on December 16, 1937.”</a:t>
            </a:r>
          </a:p>
        </p:txBody>
      </p:sp>
    </p:spTree>
    <p:extLst>
      <p:ext uri="{BB962C8B-B14F-4D97-AF65-F5344CB8AC3E}">
        <p14:creationId xmlns:p14="http://schemas.microsoft.com/office/powerpoint/2010/main" val="1022259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24E68-40B7-9BEF-2558-7BF6D2DE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DDD2-9718-1957-FCBB-3556867C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93" y="543801"/>
            <a:ext cx="10515600" cy="1325563"/>
          </a:xfrm>
        </p:spPr>
        <p:txBody>
          <a:bodyPr/>
          <a:lstStyle/>
          <a:p>
            <a:r>
              <a:rPr lang="en-US" dirty="0"/>
              <a:t>Medford Leas </a:t>
            </a:r>
            <a:br>
              <a:rPr lang="en-US" dirty="0"/>
            </a:br>
            <a:r>
              <a:rPr lang="en-US" dirty="0"/>
              <a:t>Winter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3DD27-0A1E-1A54-3611-3F0144FF1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07" y="2960743"/>
            <a:ext cx="10515600" cy="3229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https://mlra.org/MLBirders/</a:t>
            </a:r>
            <a:r>
              <a:rPr lang="en-US" dirty="0"/>
              <a:t>   “Reports”</a:t>
            </a:r>
          </a:p>
          <a:p>
            <a:pPr marL="0" indent="0">
              <a:buNone/>
            </a:pPr>
            <a:r>
              <a:rPr lang="en-US" dirty="0"/>
              <a:t>  (census results, by year)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https://mlra.org/MLBirders/medford-leas-annual-census-1989-2012/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(Medford results table)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https://mlra.org/MLBirders/winter-census-summary/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(Lumberton results table)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A8F2C-EA0C-497B-3AC4-988C1B507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514" y="543801"/>
            <a:ext cx="3592286" cy="2361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BA382-68AA-D581-D6B2-D1A6A2EB1379}"/>
              </a:ext>
            </a:extLst>
          </p:cNvPr>
          <p:cNvSpPr txBox="1"/>
          <p:nvPr/>
        </p:nvSpPr>
        <p:spPr>
          <a:xfrm>
            <a:off x="1040524" y="2230387"/>
            <a:ext cx="621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Results: Go to </a:t>
            </a:r>
            <a:r>
              <a:rPr lang="en-US" dirty="0" err="1"/>
              <a:t>mlra.org</a:t>
            </a:r>
            <a:r>
              <a:rPr lang="en-US" dirty="0"/>
              <a:t>/</a:t>
            </a:r>
            <a:r>
              <a:rPr lang="en-US" dirty="0" err="1"/>
              <a:t>MLBirders</a:t>
            </a:r>
            <a:r>
              <a:rPr lang="en-US" dirty="0"/>
              <a:t> and click the button “Reports”</a:t>
            </a:r>
          </a:p>
        </p:txBody>
      </p:sp>
    </p:spTree>
    <p:extLst>
      <p:ext uri="{BB962C8B-B14F-4D97-AF65-F5344CB8AC3E}">
        <p14:creationId xmlns:p14="http://schemas.microsoft.com/office/powerpoint/2010/main" val="89330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460F-42B2-18F2-5440-B24594B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28" y="365126"/>
            <a:ext cx="3005958" cy="31591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2024 Census –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D7A38-DD7B-4873-8C33-29FD16F4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015" y="764519"/>
            <a:ext cx="8751970" cy="55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3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092E-3FF1-3D75-CA07-9B32ADD8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20" y="585844"/>
            <a:ext cx="2913993" cy="31591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2024 Census –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78AE2-C736-8C26-22F9-4D0FC7C6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20" y="1913479"/>
            <a:ext cx="3615560" cy="2902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586C71-0394-1C64-48E4-4DD9D5272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220" y="1913479"/>
            <a:ext cx="3556000" cy="284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72C4AA-58B0-7873-36C7-4F90F2D1F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489" y="1913479"/>
            <a:ext cx="2845022" cy="38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6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337F-8441-A19A-3E6B-A3915A98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2956034" cy="601827"/>
          </a:xfrm>
        </p:spPr>
        <p:txBody>
          <a:bodyPr>
            <a:normAutofit/>
          </a:bodyPr>
          <a:lstStyle/>
          <a:p>
            <a:r>
              <a:rPr lang="en-US" sz="2400" dirty="0"/>
              <a:t>2024 Census –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7BC06-83E8-D87C-B517-856314078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211" y="758743"/>
            <a:ext cx="3541111" cy="5070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16D313-4293-82B8-72B8-95B5F3992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678" y="1612570"/>
            <a:ext cx="40386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7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9457</TotalTime>
  <Words>917</Words>
  <Application>Microsoft Macintosh PowerPoint</Application>
  <PresentationFormat>Widescreen</PresentationFormat>
  <Paragraphs>146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Winter Bird Counting</vt:lpstr>
      <vt:lpstr>Winter Bird Counts  </vt:lpstr>
      <vt:lpstr>Winter Bird Counts  </vt:lpstr>
      <vt:lpstr>Medford Leas Winter Census</vt:lpstr>
      <vt:lpstr>Wayne Marshall</vt:lpstr>
      <vt:lpstr>Medford Leas  Winter Census</vt:lpstr>
      <vt:lpstr>2024 Census – images</vt:lpstr>
      <vt:lpstr>2024 Census – images</vt:lpstr>
      <vt:lpstr>2024 Census – images</vt:lpstr>
      <vt:lpstr>New Jersey Christmas Counts </vt:lpstr>
      <vt:lpstr>Moorestown CBC</vt:lpstr>
      <vt:lpstr>Princeton CBC</vt:lpstr>
      <vt:lpstr>Princeton CBC</vt:lpstr>
      <vt:lpstr>Bronx-Westchester CBC</vt:lpstr>
      <vt:lpstr>Downeast Maine CBCs</vt:lpstr>
      <vt:lpstr>Viewing the data</vt:lpstr>
      <vt:lpstr>Viewing the data</vt:lpstr>
      <vt:lpstr>Viewing the data</vt:lpstr>
      <vt:lpstr>Viewing the data</vt:lpstr>
      <vt:lpstr>Summary – Christmas Count</vt:lpstr>
      <vt:lpstr>Video</vt:lpstr>
      <vt:lpstr>Do tell.... 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Bird Count</dc:title>
  <dc:creator>Laurie Larson</dc:creator>
  <cp:lastModifiedBy>Laurie Larson</cp:lastModifiedBy>
  <cp:revision>32</cp:revision>
  <cp:lastPrinted>2025-01-01T14:52:15Z</cp:lastPrinted>
  <dcterms:created xsi:type="dcterms:W3CDTF">2023-12-28T19:50:57Z</dcterms:created>
  <dcterms:modified xsi:type="dcterms:W3CDTF">2025-01-07T02:06:35Z</dcterms:modified>
</cp:coreProperties>
</file>